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73" r:id="rId13"/>
    <p:sldId id="267" r:id="rId14"/>
    <p:sldId id="268" r:id="rId15"/>
    <p:sldId id="269" r:id="rId16"/>
    <p:sldId id="270" r:id="rId17"/>
    <p:sldId id="271" r:id="rId18"/>
    <p:sldId id="272" r:id="rId19"/>
  </p:sldIdLst>
  <p:sldSz cx="12192000" cy="6858000"/>
  <p:notesSz cx="6858000" cy="9144000"/>
  <p:defaultTextStyle>
    <a:defPPr>
      <a:defRPr lang="es-EC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Estilo medio 2 - Énfasis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E3FDE45-AF77-4B5C-9715-49D594BDF05E}" styleName="Estilo claro 1 - Acento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72833802-FEF1-4C79-8D5D-14CF1EAF98D9}" styleName="Estilo claro 2 - Acento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00" autoAdjust="0"/>
    <p:restoredTop sz="94660"/>
  </p:normalViewPr>
  <p:slideViewPr>
    <p:cSldViewPr snapToGrid="0">
      <p:cViewPr varScale="1">
        <p:scale>
          <a:sx n="64" d="100"/>
          <a:sy n="64" d="100"/>
        </p:scale>
        <p:origin x="97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B9F9FCD-061A-E4D9-7CF0-22C74048F00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EC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E419315D-1F67-3F6E-DBEB-6497D5B73D8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EC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DAA5532C-41A1-B756-3D47-DBDADB5735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D00B3-DBF5-4A21-AA35-8155BEC98571}" type="datetimeFigureOut">
              <a:rPr lang="es-EC" smtClean="0"/>
              <a:t>9/5/2024</a:t>
            </a:fld>
            <a:endParaRPr lang="es-EC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2E7951E0-B7F3-06A3-E6A5-477B30E44B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1BCA2F6-6C15-6719-A077-F6CFCB51F0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42DDAF-8020-4F7C-B2A4-719480D1AD71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6676657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B0097DC-04B3-2DCA-E6DC-68371FED0C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EC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9D699434-057C-5CAF-0384-94925DD9AAA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C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EF8CF764-45AB-E8CC-E791-5642656073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D00B3-DBF5-4A21-AA35-8155BEC98571}" type="datetimeFigureOut">
              <a:rPr lang="es-EC" smtClean="0"/>
              <a:t>9/5/2024</a:t>
            </a:fld>
            <a:endParaRPr lang="es-EC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465ADB43-A95A-FFE5-97CD-C1EDF97DD8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113C765F-BDDF-A4D2-5622-9ED5C5791D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42DDAF-8020-4F7C-B2A4-719480D1AD71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41480660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DB67286E-DEC9-1C97-8A66-B7F4AB800AB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EC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A5C70AE1-AC93-3B29-139E-B6557C55ADD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C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C854D4A-F0DF-5B70-97A7-703C0CD30F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D00B3-DBF5-4A21-AA35-8155BEC98571}" type="datetimeFigureOut">
              <a:rPr lang="es-EC" smtClean="0"/>
              <a:t>9/5/2024</a:t>
            </a:fld>
            <a:endParaRPr lang="es-EC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9FAD8010-81D6-9B1D-80BD-A4761CBDDC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9970266-3D61-741F-03CF-A3F06E28B0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42DDAF-8020-4F7C-B2A4-719480D1AD71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16128284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8F64471-1BD3-5FDD-BB8E-76F9E87AC5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EC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0A98998F-37C7-AA34-8258-A9568817D5C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C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95774BA3-FEE2-9AEA-3FAA-088F406DD3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D00B3-DBF5-4A21-AA35-8155BEC98571}" type="datetimeFigureOut">
              <a:rPr lang="es-EC" smtClean="0"/>
              <a:t>9/5/2024</a:t>
            </a:fld>
            <a:endParaRPr lang="es-EC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4295BC68-494B-C5DD-8B24-85E950BAF6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94794769-09CD-956F-83BA-636447F955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42DDAF-8020-4F7C-B2A4-719480D1AD71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10570775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F53395E-E675-371A-FB48-E49BF58820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EC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644FC5E8-BCD7-8C70-5E45-A3684FC787B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A90938DE-EA3D-4BF0-C0E5-B9FACB0F79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D00B3-DBF5-4A21-AA35-8155BEC98571}" type="datetimeFigureOut">
              <a:rPr lang="es-EC" smtClean="0"/>
              <a:t>9/5/2024</a:t>
            </a:fld>
            <a:endParaRPr lang="es-EC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AEF4880-3583-C35E-0242-F0BAF190E7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3456388-8E32-1C1F-3470-D0F23C028B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42DDAF-8020-4F7C-B2A4-719480D1AD71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37016815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B91C87B-91BA-77CC-CE2E-2A2B821FD7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EC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066851E8-6CD8-5A38-0713-2F99813089B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C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A8C54129-9238-2693-C2AA-6B07DDB295E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C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494C1E93-2D66-1113-2A6B-CDC49BFEF1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D00B3-DBF5-4A21-AA35-8155BEC98571}" type="datetimeFigureOut">
              <a:rPr lang="es-EC" smtClean="0"/>
              <a:t>9/5/2024</a:t>
            </a:fld>
            <a:endParaRPr lang="es-EC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8E5DAD85-6CB4-F6E8-CE8F-133BB350B4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9C15E201-1497-435D-47CA-4EE61E09FB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42DDAF-8020-4F7C-B2A4-719480D1AD71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11461110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2F4D205-0C45-E175-0B7C-6E6600D40E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EC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027DF443-CFD7-1750-729C-E1BE916EE58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8BA60BD6-6F76-8E56-46C7-75928D6059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C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779F2067-9EB6-8631-A32D-3B730459F24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3AB3DD41-243E-3427-61B0-CDFC784E666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C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57EF44C2-FB06-E96F-F8EB-A936979F4B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D00B3-DBF5-4A21-AA35-8155BEC98571}" type="datetimeFigureOut">
              <a:rPr lang="es-EC" smtClean="0"/>
              <a:t>9/5/2024</a:t>
            </a:fld>
            <a:endParaRPr lang="es-EC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CD01C41B-36D0-887D-6018-15935D8C08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4D3F818A-9432-A9A6-CCB7-5FD107DDB3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42DDAF-8020-4F7C-B2A4-719480D1AD71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3596672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9FC49D1-1569-B37B-9D81-45288D6E6A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EC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609DA761-3253-62B1-514E-8AB4990410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D00B3-DBF5-4A21-AA35-8155BEC98571}" type="datetimeFigureOut">
              <a:rPr lang="es-EC" smtClean="0"/>
              <a:t>9/5/2024</a:t>
            </a:fld>
            <a:endParaRPr lang="es-EC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BA0947CC-26BC-56C5-A1A8-2604AD2133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8867F055-5318-EEBD-B9C3-6721B9B783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42DDAF-8020-4F7C-B2A4-719480D1AD71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19227780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BF39D13E-BDF5-913D-6641-45D630D337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D00B3-DBF5-4A21-AA35-8155BEC98571}" type="datetimeFigureOut">
              <a:rPr lang="es-EC" smtClean="0"/>
              <a:t>9/5/2024</a:t>
            </a:fld>
            <a:endParaRPr lang="es-EC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0C786927-6381-C1A8-5D1C-7C3C4AE4B8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EF22E763-3572-574C-243C-DDC451C03C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42DDAF-8020-4F7C-B2A4-719480D1AD71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35895317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05162EF-23B5-31C6-157B-86E4A00C25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EC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12F5A6BA-7778-967A-6D08-1E8D627AD66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C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78ED644E-C293-1178-4CAF-FCA21AC5ACA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78699A29-7B84-09BC-FFD6-B293A8CB78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D00B3-DBF5-4A21-AA35-8155BEC98571}" type="datetimeFigureOut">
              <a:rPr lang="es-EC" smtClean="0"/>
              <a:t>9/5/2024</a:t>
            </a:fld>
            <a:endParaRPr lang="es-EC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0D373905-E207-2717-753A-BB06024931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053A9A6E-51F3-CF6E-34EB-4EB8B9225D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42DDAF-8020-4F7C-B2A4-719480D1AD71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24265082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0920F52-654D-C56D-08DF-3C6156BE8C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EC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8471ED4B-7CE4-7446-A6D5-7C2A5EE27E7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C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8275E660-AF57-5E7B-9C98-BF600ED9994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4D55380A-B59F-F3D5-E0CE-3C06FCA503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D00B3-DBF5-4A21-AA35-8155BEC98571}" type="datetimeFigureOut">
              <a:rPr lang="es-EC" smtClean="0"/>
              <a:t>9/5/2024</a:t>
            </a:fld>
            <a:endParaRPr lang="es-EC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E33C88D6-4D3A-61D2-FF6D-8A3ED18370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EB319C43-722E-7CDF-F052-CA230AC0E2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42DDAF-8020-4F7C-B2A4-719480D1AD71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13696288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3FD1F579-396F-7FD3-1598-BA98058F6A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EC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7162FBB3-AA7F-8896-B398-6700B9DF221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C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A88876FF-9799-7489-DA29-165FCDC3840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9D00B3-DBF5-4A21-AA35-8155BEC98571}" type="datetimeFigureOut">
              <a:rPr lang="es-EC" smtClean="0"/>
              <a:t>9/5/2024</a:t>
            </a:fld>
            <a:endParaRPr lang="es-EC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9B05E5C-B39B-3CCA-1688-1924DADC642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C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BA8CDE8-69E2-F22F-F6C0-17C59EB3B87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42DDAF-8020-4F7C-B2A4-719480D1AD71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24404199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C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A992E0E2-9E9C-5A66-B56F-55794C50795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832782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n 11">
            <a:extLst>
              <a:ext uri="{FF2B5EF4-FFF2-40B4-BE49-F238E27FC236}">
                <a16:creationId xmlns:a16="http://schemas.microsoft.com/office/drawing/2014/main" id="{1B4E8A74-939A-58B2-1604-CD6025F8E40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aphicFrame>
        <p:nvGraphicFramePr>
          <p:cNvPr id="6" name="Tabla 5">
            <a:extLst>
              <a:ext uri="{FF2B5EF4-FFF2-40B4-BE49-F238E27FC236}">
                <a16:creationId xmlns:a16="http://schemas.microsoft.com/office/drawing/2014/main" id="{4D6C1E46-3938-F413-B9FD-DE2B8BBE52F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20637514"/>
              </p:ext>
            </p:extLst>
          </p:nvPr>
        </p:nvGraphicFramePr>
        <p:xfrm>
          <a:off x="179882" y="287405"/>
          <a:ext cx="6325849" cy="4639947"/>
        </p:xfrm>
        <a:graphic>
          <a:graphicData uri="http://schemas.openxmlformats.org/drawingml/2006/table">
            <a:tbl>
              <a:tblPr firstRow="1" firstCol="1" bandRow="1">
                <a:tableStyleId>{0E3FDE45-AF77-4B5C-9715-49D594BDF05E}</a:tableStyleId>
              </a:tblPr>
              <a:tblGrid>
                <a:gridCol w="3162203">
                  <a:extLst>
                    <a:ext uri="{9D8B030D-6E8A-4147-A177-3AD203B41FA5}">
                      <a16:colId xmlns:a16="http://schemas.microsoft.com/office/drawing/2014/main" val="3063979740"/>
                    </a:ext>
                  </a:extLst>
                </a:gridCol>
                <a:gridCol w="3163646">
                  <a:extLst>
                    <a:ext uri="{9D8B030D-6E8A-4147-A177-3AD203B41FA5}">
                      <a16:colId xmlns:a16="http://schemas.microsoft.com/office/drawing/2014/main" val="72806802"/>
                    </a:ext>
                  </a:extLst>
                </a:gridCol>
              </a:tblGrid>
              <a:tr h="22051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1500" dirty="0">
                          <a:solidFill>
                            <a:schemeClr val="tx1"/>
                          </a:solidFill>
                          <a:effectLst/>
                        </a:rPr>
                        <a:t>Actividad</a:t>
                      </a:r>
                      <a:endParaRPr lang="es-EC" sz="15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1500" dirty="0">
                          <a:solidFill>
                            <a:schemeClr val="tx1"/>
                          </a:solidFill>
                          <a:effectLst/>
                        </a:rPr>
                        <a:t>Descripción</a:t>
                      </a:r>
                      <a:endParaRPr lang="es-EC" sz="15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825944848"/>
                  </a:ext>
                </a:extLst>
              </a:tr>
              <a:tr h="69999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1700" dirty="0">
                          <a:solidFill>
                            <a:schemeClr val="tx1"/>
                          </a:solidFill>
                          <a:effectLst/>
                        </a:rPr>
                        <a:t>Solicitud a Alcaldía </a:t>
                      </a:r>
                      <a:endParaRPr lang="es-EC" sz="17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1700" dirty="0">
                          <a:effectLst/>
                        </a:rPr>
                        <a:t>Gestión del terreno para la creación del Subcentro de Salud del Catón Guamote. </a:t>
                      </a:r>
                      <a:endParaRPr lang="es-EC" sz="17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532029095"/>
                  </a:ext>
                </a:extLst>
              </a:tr>
              <a:tr h="141921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1700" dirty="0">
                          <a:solidFill>
                            <a:schemeClr val="tx1"/>
                          </a:solidFill>
                          <a:effectLst/>
                        </a:rPr>
                        <a:t>Solicitud a Alcaldía</a:t>
                      </a:r>
                      <a:endParaRPr lang="es-EC" sz="17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1700" dirty="0">
                          <a:effectLst/>
                        </a:rPr>
                        <a:t>Se tenga la comunicación respectiva con el Sr. Gerente del Ban Ecuador, debido a que existe el predio correspondiente según informe N°003-SBUyP-GADCG-2023</a:t>
                      </a:r>
                      <a:endParaRPr lang="es-EC" sz="17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220681721"/>
                  </a:ext>
                </a:extLst>
              </a:tr>
              <a:tr h="69999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1700">
                          <a:solidFill>
                            <a:schemeClr val="tx1"/>
                          </a:solidFill>
                          <a:effectLst/>
                        </a:rPr>
                        <a:t>Solicitud Alcaldía</a:t>
                      </a:r>
                      <a:endParaRPr lang="es-EC" sz="17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1700" dirty="0">
                          <a:effectLst/>
                        </a:rPr>
                        <a:t>Gestión para el proyecto de Agua Potable de Chan Chan-</a:t>
                      </a:r>
                      <a:r>
                        <a:rPr lang="es-MX" sz="1700" dirty="0" err="1">
                          <a:effectLst/>
                        </a:rPr>
                        <a:t>Tiocajas</a:t>
                      </a:r>
                      <a:r>
                        <a:rPr lang="es-MX" sz="1700" dirty="0">
                          <a:effectLst/>
                        </a:rPr>
                        <a:t>, y Mercedes Cadena </a:t>
                      </a:r>
                      <a:endParaRPr lang="es-EC" sz="17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657696283"/>
                  </a:ext>
                </a:extLst>
              </a:tr>
              <a:tr h="69999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1700" dirty="0">
                          <a:solidFill>
                            <a:schemeClr val="tx1"/>
                          </a:solidFill>
                          <a:effectLst/>
                        </a:rPr>
                        <a:t>Informe remitido a Alcaldía </a:t>
                      </a:r>
                      <a:endParaRPr lang="es-EC" sz="17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1700" dirty="0">
                          <a:effectLst/>
                        </a:rPr>
                        <a:t>Entrega de la Resolución del MATE-del Área Protegida de la Parroquia Cebadas</a:t>
                      </a:r>
                      <a:endParaRPr lang="es-EC" sz="17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247768394"/>
                  </a:ext>
                </a:extLst>
              </a:tr>
            </a:tbl>
          </a:graphicData>
        </a:graphic>
      </p:graphicFrame>
      <p:graphicFrame>
        <p:nvGraphicFramePr>
          <p:cNvPr id="7" name="Tabla 6">
            <a:extLst>
              <a:ext uri="{FF2B5EF4-FFF2-40B4-BE49-F238E27FC236}">
                <a16:creationId xmlns:a16="http://schemas.microsoft.com/office/drawing/2014/main" id="{FF81BCDA-CFA1-566A-6DCB-C8CE4DA2463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83477537"/>
              </p:ext>
            </p:extLst>
          </p:nvPr>
        </p:nvGraphicFramePr>
        <p:xfrm>
          <a:off x="6745575" y="287405"/>
          <a:ext cx="5051684" cy="5783011"/>
        </p:xfrm>
        <a:graphic>
          <a:graphicData uri="http://schemas.openxmlformats.org/drawingml/2006/table">
            <a:tbl>
              <a:tblPr firstRow="1" firstCol="1" bandRow="1">
                <a:tableStyleId>{0E3FDE45-AF77-4B5C-9715-49D594BDF05E}</a:tableStyleId>
              </a:tblPr>
              <a:tblGrid>
                <a:gridCol w="2525266">
                  <a:extLst>
                    <a:ext uri="{9D8B030D-6E8A-4147-A177-3AD203B41FA5}">
                      <a16:colId xmlns:a16="http://schemas.microsoft.com/office/drawing/2014/main" val="3832463805"/>
                    </a:ext>
                  </a:extLst>
                </a:gridCol>
                <a:gridCol w="2526418">
                  <a:extLst>
                    <a:ext uri="{9D8B030D-6E8A-4147-A177-3AD203B41FA5}">
                      <a16:colId xmlns:a16="http://schemas.microsoft.com/office/drawing/2014/main" val="3542967650"/>
                    </a:ext>
                  </a:extLst>
                </a:gridCol>
              </a:tblGrid>
              <a:tr h="160203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1700" dirty="0">
                          <a:solidFill>
                            <a:schemeClr val="tx1"/>
                          </a:solidFill>
                          <a:effectLst/>
                        </a:rPr>
                        <a:t>Solicitud al Director Administrativo</a:t>
                      </a:r>
                      <a:endParaRPr lang="es-EC" sz="17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417" marR="46417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1700" dirty="0">
                          <a:effectLst/>
                        </a:rPr>
                        <a:t>Informe del proceso precontractual, contractual de la adquisición de las camionetas nuevas </a:t>
                      </a:r>
                      <a:endParaRPr lang="es-EC" sz="17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417" marR="46417" marT="0" marB="0"/>
                </a:tc>
                <a:extLst>
                  <a:ext uri="{0D108BD9-81ED-4DB2-BD59-A6C34878D82A}">
                    <a16:rowId xmlns:a16="http://schemas.microsoft.com/office/drawing/2014/main" val="1843572860"/>
                  </a:ext>
                </a:extLst>
              </a:tr>
              <a:tr h="2578949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1700" dirty="0">
                          <a:solidFill>
                            <a:schemeClr val="tx1"/>
                          </a:solidFill>
                          <a:effectLst/>
                        </a:rPr>
                        <a:t>Solicitud al Director Administrativo</a:t>
                      </a:r>
                      <a:endParaRPr lang="es-EC" sz="17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417" marR="46417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1700" dirty="0">
                          <a:effectLst/>
                        </a:rPr>
                        <a:t>Informe sobre los procesos de los años 2021-2022-2023, en cuanto a la baja de las camionetas, e informe de la camioneta siniestrada </a:t>
                      </a:r>
                      <a:endParaRPr lang="es-EC" sz="17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417" marR="46417" marT="0" marB="0"/>
                </a:tc>
                <a:extLst>
                  <a:ext uri="{0D108BD9-81ED-4DB2-BD59-A6C34878D82A}">
                    <a16:rowId xmlns:a16="http://schemas.microsoft.com/office/drawing/2014/main" val="1890258560"/>
                  </a:ext>
                </a:extLst>
              </a:tr>
              <a:tr h="160203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1700" dirty="0">
                          <a:solidFill>
                            <a:schemeClr val="tx1"/>
                          </a:solidFill>
                          <a:effectLst/>
                        </a:rPr>
                        <a:t>Solicitud Registrador de la Propiedad </a:t>
                      </a:r>
                      <a:endParaRPr lang="es-EC" sz="17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417" marR="46417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1700" dirty="0">
                          <a:effectLst/>
                        </a:rPr>
                        <a:t>Información y certificado de gravamen de las Lavanderías Municipales </a:t>
                      </a:r>
                      <a:endParaRPr lang="es-EC" sz="17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417" marR="46417" marT="0" marB="0"/>
                </a:tc>
                <a:extLst>
                  <a:ext uri="{0D108BD9-81ED-4DB2-BD59-A6C34878D82A}">
                    <a16:rowId xmlns:a16="http://schemas.microsoft.com/office/drawing/2014/main" val="2459492741"/>
                  </a:ext>
                </a:extLst>
              </a:tr>
            </a:tbl>
          </a:graphicData>
        </a:graphic>
      </p:graphicFrame>
      <p:graphicFrame>
        <p:nvGraphicFramePr>
          <p:cNvPr id="10" name="Tabla 9">
            <a:extLst>
              <a:ext uri="{FF2B5EF4-FFF2-40B4-BE49-F238E27FC236}">
                <a16:creationId xmlns:a16="http://schemas.microsoft.com/office/drawing/2014/main" id="{C5AE8F57-487B-C706-EA22-BF90412B0E5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54846576"/>
              </p:ext>
            </p:extLst>
          </p:nvPr>
        </p:nvGraphicFramePr>
        <p:xfrm>
          <a:off x="179883" y="4902587"/>
          <a:ext cx="6325848" cy="980380"/>
        </p:xfrm>
        <a:graphic>
          <a:graphicData uri="http://schemas.openxmlformats.org/drawingml/2006/table">
            <a:tbl>
              <a:tblPr firstRow="1" firstCol="1" bandRow="1">
                <a:tableStyleId>{0E3FDE45-AF77-4B5C-9715-49D594BDF05E}</a:tableStyleId>
              </a:tblPr>
              <a:tblGrid>
                <a:gridCol w="3162202">
                  <a:extLst>
                    <a:ext uri="{9D8B030D-6E8A-4147-A177-3AD203B41FA5}">
                      <a16:colId xmlns:a16="http://schemas.microsoft.com/office/drawing/2014/main" val="1294488844"/>
                    </a:ext>
                  </a:extLst>
                </a:gridCol>
                <a:gridCol w="3163646">
                  <a:extLst>
                    <a:ext uri="{9D8B030D-6E8A-4147-A177-3AD203B41FA5}">
                      <a16:colId xmlns:a16="http://schemas.microsoft.com/office/drawing/2014/main" val="3687055887"/>
                    </a:ext>
                  </a:extLst>
                </a:gridCol>
              </a:tblGrid>
              <a:tr h="98038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1700" b="0" dirty="0">
                          <a:solidFill>
                            <a:schemeClr val="tx1"/>
                          </a:solidFill>
                          <a:effectLst/>
                        </a:rPr>
                        <a:t>Oficio Contralor General del estado</a:t>
                      </a:r>
                      <a:endParaRPr lang="es-EC" sz="17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1700" b="0" dirty="0">
                          <a:solidFill>
                            <a:schemeClr val="tx1"/>
                          </a:solidFill>
                          <a:effectLst/>
                        </a:rPr>
                        <a:t>Se realice el examen especial según establece el Art 19 de la Ley de Contraloría General del Estado</a:t>
                      </a:r>
                      <a:endParaRPr lang="es-EC" sz="17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64977948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4580894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>
            <a:extLst>
              <a:ext uri="{FF2B5EF4-FFF2-40B4-BE49-F238E27FC236}">
                <a16:creationId xmlns:a16="http://schemas.microsoft.com/office/drawing/2014/main" id="{64132523-E77F-0CFA-E8DD-4B17817C21D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aphicFrame>
        <p:nvGraphicFramePr>
          <p:cNvPr id="8" name="Tabla 7">
            <a:extLst>
              <a:ext uri="{FF2B5EF4-FFF2-40B4-BE49-F238E27FC236}">
                <a16:creationId xmlns:a16="http://schemas.microsoft.com/office/drawing/2014/main" id="{D93AA3B6-A2B8-BE3D-DAE6-F565EA0D208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21070308"/>
              </p:ext>
            </p:extLst>
          </p:nvPr>
        </p:nvGraphicFramePr>
        <p:xfrm>
          <a:off x="1324132" y="675333"/>
          <a:ext cx="9543736" cy="1373950"/>
        </p:xfrm>
        <a:graphic>
          <a:graphicData uri="http://schemas.openxmlformats.org/drawingml/2006/table">
            <a:tbl>
              <a:tblPr firstRow="1" firstCol="1" bandRow="1">
                <a:tableStyleId>{0E3FDE45-AF77-4B5C-9715-49D594BDF05E}</a:tableStyleId>
              </a:tblPr>
              <a:tblGrid>
                <a:gridCol w="4770779">
                  <a:extLst>
                    <a:ext uri="{9D8B030D-6E8A-4147-A177-3AD203B41FA5}">
                      <a16:colId xmlns:a16="http://schemas.microsoft.com/office/drawing/2014/main" val="3601419342"/>
                    </a:ext>
                  </a:extLst>
                </a:gridCol>
                <a:gridCol w="4772957">
                  <a:extLst>
                    <a:ext uri="{9D8B030D-6E8A-4147-A177-3AD203B41FA5}">
                      <a16:colId xmlns:a16="http://schemas.microsoft.com/office/drawing/2014/main" val="156609620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Solicitud Registrador de la Propiedad</a:t>
                      </a:r>
                      <a:endParaRPr lang="es-EC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20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Certificado de gravamen del predio perteneciente al GADMCG ubicado en Guazan para protección de fuentes hídricas del Cantón Guamote. </a:t>
                      </a:r>
                      <a:endParaRPr lang="es-EC" sz="2000" b="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665638682"/>
                  </a:ext>
                </a:extLst>
              </a:tr>
            </a:tbl>
          </a:graphicData>
        </a:graphic>
      </p:graphicFrame>
      <p:graphicFrame>
        <p:nvGraphicFramePr>
          <p:cNvPr id="9" name="Tabla 8">
            <a:extLst>
              <a:ext uri="{FF2B5EF4-FFF2-40B4-BE49-F238E27FC236}">
                <a16:creationId xmlns:a16="http://schemas.microsoft.com/office/drawing/2014/main" id="{9F93241A-2CB4-8C96-B47A-6477460C71D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83516629"/>
              </p:ext>
            </p:extLst>
          </p:nvPr>
        </p:nvGraphicFramePr>
        <p:xfrm>
          <a:off x="1304143" y="2012198"/>
          <a:ext cx="9563725" cy="1236599"/>
        </p:xfrm>
        <a:graphic>
          <a:graphicData uri="http://schemas.openxmlformats.org/drawingml/2006/table">
            <a:tbl>
              <a:tblPr firstRow="1" firstCol="1" bandRow="1">
                <a:tableStyleId>{0E3FDE45-AF77-4B5C-9715-49D594BDF05E}</a:tableStyleId>
              </a:tblPr>
              <a:tblGrid>
                <a:gridCol w="4780772">
                  <a:extLst>
                    <a:ext uri="{9D8B030D-6E8A-4147-A177-3AD203B41FA5}">
                      <a16:colId xmlns:a16="http://schemas.microsoft.com/office/drawing/2014/main" val="2277627440"/>
                    </a:ext>
                  </a:extLst>
                </a:gridCol>
                <a:gridCol w="4782953">
                  <a:extLst>
                    <a:ext uri="{9D8B030D-6E8A-4147-A177-3AD203B41FA5}">
                      <a16:colId xmlns:a16="http://schemas.microsoft.com/office/drawing/2014/main" val="1300596187"/>
                    </a:ext>
                  </a:extLst>
                </a:gridCol>
              </a:tblGrid>
              <a:tr h="80886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Solicitud Planificación y Ordenamiento Territorial </a:t>
                      </a:r>
                      <a:endParaRPr lang="es-EC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18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Informe detallado de la situación actual del proyecto “CONSTRUCCIÓN SISTEMA DE ALCANTARILLADO DE LA COMUNIDAD SAN PEDRO DE AYACON CHICO”. </a:t>
                      </a:r>
                      <a:endParaRPr lang="es-EC" sz="1800" b="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463663703"/>
                  </a:ext>
                </a:extLst>
              </a:tr>
            </a:tbl>
          </a:graphicData>
        </a:graphic>
      </p:graphicFrame>
      <p:graphicFrame>
        <p:nvGraphicFramePr>
          <p:cNvPr id="4" name="Tabla 3">
            <a:extLst>
              <a:ext uri="{FF2B5EF4-FFF2-40B4-BE49-F238E27FC236}">
                <a16:creationId xmlns:a16="http://schemas.microsoft.com/office/drawing/2014/main" id="{51956B80-BDBF-0471-B871-3CC667BEA67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21516115"/>
              </p:ext>
            </p:extLst>
          </p:nvPr>
        </p:nvGraphicFramePr>
        <p:xfrm>
          <a:off x="1304143" y="3349063"/>
          <a:ext cx="9563725" cy="2074990"/>
        </p:xfrm>
        <a:graphic>
          <a:graphicData uri="http://schemas.openxmlformats.org/drawingml/2006/table">
            <a:tbl>
              <a:tblPr firstRow="1" firstCol="1" bandRow="1">
                <a:tableStyleId>{0E3FDE45-AF77-4B5C-9715-49D594BDF05E}</a:tableStyleId>
              </a:tblPr>
              <a:tblGrid>
                <a:gridCol w="4780772">
                  <a:extLst>
                    <a:ext uri="{9D8B030D-6E8A-4147-A177-3AD203B41FA5}">
                      <a16:colId xmlns:a16="http://schemas.microsoft.com/office/drawing/2014/main" val="2158761475"/>
                    </a:ext>
                  </a:extLst>
                </a:gridCol>
                <a:gridCol w="4782953">
                  <a:extLst>
                    <a:ext uri="{9D8B030D-6E8A-4147-A177-3AD203B41FA5}">
                      <a16:colId xmlns:a16="http://schemas.microsoft.com/office/drawing/2014/main" val="3647572176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Oficio Ministro de Transporte y Obras públicas </a:t>
                      </a:r>
                      <a:endParaRPr lang="es-EC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20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Solicitando se considere los bienes que pertenecen al Ferrocarril que están Ubicados en la Zona de Guamote Centro, sean concesionadas hacia el GADMCG; y no sea entregado estos bienes a los familiares del Ex Alcalde de Guamote 2019-2023 </a:t>
                      </a:r>
                      <a:endParaRPr lang="es-EC" sz="2000" b="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661686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8570473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>
            <a:extLst>
              <a:ext uri="{FF2B5EF4-FFF2-40B4-BE49-F238E27FC236}">
                <a16:creationId xmlns:a16="http://schemas.microsoft.com/office/drawing/2014/main" id="{C0653271-778E-B02C-CADA-77BF1047D33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aphicFrame>
        <p:nvGraphicFramePr>
          <p:cNvPr id="4" name="Tabla 3">
            <a:extLst>
              <a:ext uri="{FF2B5EF4-FFF2-40B4-BE49-F238E27FC236}">
                <a16:creationId xmlns:a16="http://schemas.microsoft.com/office/drawing/2014/main" id="{6185D826-20BC-3FBF-DBEE-064F43B5A46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05405569"/>
              </p:ext>
            </p:extLst>
          </p:nvPr>
        </p:nvGraphicFramePr>
        <p:xfrm>
          <a:off x="1259174" y="1453194"/>
          <a:ext cx="9563724" cy="3508549"/>
        </p:xfrm>
        <a:graphic>
          <a:graphicData uri="http://schemas.openxmlformats.org/drawingml/2006/table">
            <a:tbl>
              <a:tblPr firstRow="1" firstCol="1" bandRow="1">
                <a:tableStyleId>{0E3FDE45-AF77-4B5C-9715-49D594BDF05E}</a:tableStyleId>
              </a:tblPr>
              <a:tblGrid>
                <a:gridCol w="9563724">
                  <a:extLst>
                    <a:ext uri="{9D8B030D-6E8A-4147-A177-3AD203B41FA5}">
                      <a16:colId xmlns:a16="http://schemas.microsoft.com/office/drawing/2014/main" val="2035355173"/>
                    </a:ext>
                  </a:extLst>
                </a:gridCol>
              </a:tblGrid>
              <a:tr h="3508549"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15000"/>
                        </a:lnSpc>
                        <a:buFont typeface="+mj-lt"/>
                        <a:buAutoNum type="arabicPeriod"/>
                      </a:pPr>
                      <a:r>
                        <a:rPr lang="es-MX" sz="20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Gestión Inicial para la aprobación respectiva de los proyectos de Sistemas de Aguas Potables, de las Comunidades Mercedes Cadena y Chan </a:t>
                      </a:r>
                      <a:r>
                        <a:rPr lang="es-MX" sz="2000" b="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Chan</a:t>
                      </a:r>
                      <a:r>
                        <a:rPr lang="es-MX" sz="20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Tiocajas en primera instancia con FOGAPRYD y luego Ante el Ejecutivo y Legislativo del Cantón Guamote. </a:t>
                      </a:r>
                    </a:p>
                    <a:p>
                      <a:pPr marL="0" lvl="0" indent="0" algn="just">
                        <a:lnSpc>
                          <a:spcPct val="115000"/>
                        </a:lnSpc>
                        <a:buFont typeface="+mj-lt"/>
                        <a:buNone/>
                      </a:pPr>
                      <a:endParaRPr lang="es-EC" sz="2000" b="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lvl="0" indent="0" algn="just">
                        <a:lnSpc>
                          <a:spcPct val="115000"/>
                        </a:lnSpc>
                        <a:buFont typeface="+mj-lt"/>
                        <a:buNone/>
                      </a:pPr>
                      <a:r>
                        <a:rPr lang="es-MX" sz="20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 Aprobación con voto a favor de los presupuestos Generales 2023 y 2024.</a:t>
                      </a:r>
                    </a:p>
                    <a:p>
                      <a:pPr marL="0" lvl="0" indent="0" algn="just">
                        <a:lnSpc>
                          <a:spcPct val="115000"/>
                        </a:lnSpc>
                        <a:buFont typeface="+mj-lt"/>
                        <a:buNone/>
                      </a:pPr>
                      <a:endParaRPr lang="es-EC" sz="2000" b="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lvl="0" indent="0"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+mj-lt"/>
                        <a:buNone/>
                      </a:pPr>
                      <a:r>
                        <a:rPr lang="es-MX" sz="20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 Realización de informes de comisiones, y dictámenes favorables de comisión para debate de Proyectos de Ordenanzas. </a:t>
                      </a:r>
                      <a:endParaRPr lang="es-EC" sz="2000" b="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22486908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2730504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4F7B897C-BCAA-D446-C7E6-ED58029CA3E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932206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>
            <a:extLst>
              <a:ext uri="{FF2B5EF4-FFF2-40B4-BE49-F238E27FC236}">
                <a16:creationId xmlns:a16="http://schemas.microsoft.com/office/drawing/2014/main" id="{09B859F7-6F81-977D-017E-2B14D1656BB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aphicFrame>
        <p:nvGraphicFramePr>
          <p:cNvPr id="4" name="Tabla 3">
            <a:extLst>
              <a:ext uri="{FF2B5EF4-FFF2-40B4-BE49-F238E27FC236}">
                <a16:creationId xmlns:a16="http://schemas.microsoft.com/office/drawing/2014/main" id="{EC44E2F6-95BD-5FC8-7F1F-8B8BAECCCBA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43310334"/>
              </p:ext>
            </p:extLst>
          </p:nvPr>
        </p:nvGraphicFramePr>
        <p:xfrm>
          <a:off x="929390" y="524827"/>
          <a:ext cx="9953469" cy="4009330"/>
        </p:xfrm>
        <a:graphic>
          <a:graphicData uri="http://schemas.openxmlformats.org/drawingml/2006/table">
            <a:tbl>
              <a:tblPr firstRow="1" firstCol="1" bandRow="1">
                <a:tableStyleId>{0E3FDE45-AF77-4B5C-9715-49D594BDF05E}</a:tableStyleId>
              </a:tblPr>
              <a:tblGrid>
                <a:gridCol w="4975602">
                  <a:extLst>
                    <a:ext uri="{9D8B030D-6E8A-4147-A177-3AD203B41FA5}">
                      <a16:colId xmlns:a16="http://schemas.microsoft.com/office/drawing/2014/main" val="3938324623"/>
                    </a:ext>
                  </a:extLst>
                </a:gridCol>
                <a:gridCol w="4977867">
                  <a:extLst>
                    <a:ext uri="{9D8B030D-6E8A-4147-A177-3AD203B41FA5}">
                      <a16:colId xmlns:a16="http://schemas.microsoft.com/office/drawing/2014/main" val="1484889306"/>
                    </a:ext>
                  </a:extLst>
                </a:gridCol>
              </a:tblGrid>
              <a:tr h="103187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Chanchan Tiocajas</a:t>
                      </a:r>
                      <a:endParaRPr lang="es-EC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15000"/>
                        </a:lnSpc>
                        <a:buFont typeface="+mj-lt"/>
                        <a:buAutoNum type="arabicPeriod"/>
                      </a:pPr>
                      <a:r>
                        <a:rPr lang="es-MX" sz="20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Se entrego un mes de Mensual, para el apoyo a la Construcción del Sistema de Agua Potable.</a:t>
                      </a:r>
                      <a:endParaRPr lang="es-EC" sz="2000" b="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+mj-lt"/>
                        <a:buAutoNum type="arabicPeriod"/>
                      </a:pPr>
                      <a:r>
                        <a:rPr lang="es-MX" sz="20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Sonido para las festividades de creación de la Comunidad </a:t>
                      </a:r>
                      <a:endParaRPr lang="es-EC" sz="2000" b="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766977939"/>
                  </a:ext>
                </a:extLst>
              </a:tr>
              <a:tr h="29337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20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Pull</a:t>
                      </a:r>
                      <a:r>
                        <a:rPr lang="es-MX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Grande</a:t>
                      </a:r>
                      <a:endParaRPr lang="es-EC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Se entrego Reflectores y Caramelos   </a:t>
                      </a:r>
                      <a:endParaRPr lang="es-EC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337572830"/>
                  </a:ext>
                </a:extLst>
              </a:tr>
              <a:tr h="29337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Club deportivo la Terraza</a:t>
                      </a:r>
                      <a:endParaRPr lang="es-EC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Colaboración económica</a:t>
                      </a:r>
                      <a:endParaRPr lang="es-EC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454363748"/>
                  </a:ext>
                </a:extLst>
              </a:tr>
              <a:tr h="29337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San Pablo de Guantug </a:t>
                      </a:r>
                      <a:endParaRPr lang="es-EC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Se entrego banda para la Srta. Deportes </a:t>
                      </a:r>
                      <a:endParaRPr lang="es-EC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357497507"/>
                  </a:ext>
                </a:extLst>
              </a:tr>
              <a:tr h="29337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Día del Niño Organizado por la mesa de Turismo del GADMCG</a:t>
                      </a:r>
                      <a:endParaRPr lang="es-EC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Se entrego refrigerios a los asistentes </a:t>
                      </a:r>
                      <a:endParaRPr lang="es-EC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090002086"/>
                  </a:ext>
                </a:extLst>
              </a:tr>
              <a:tr h="29337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Sacaguan Tiocajas </a:t>
                      </a:r>
                      <a:endParaRPr lang="es-EC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Se entrego cemento a la Junta de Riego </a:t>
                      </a:r>
                      <a:endParaRPr lang="es-EC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85617015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San Vicente de Tipin</a:t>
                      </a:r>
                      <a:endParaRPr lang="es-EC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Se entrego Trofeos </a:t>
                      </a:r>
                      <a:endParaRPr lang="es-EC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747373913"/>
                  </a:ext>
                </a:extLst>
              </a:tr>
            </a:tbl>
          </a:graphicData>
        </a:graphic>
      </p:graphicFrame>
      <p:graphicFrame>
        <p:nvGraphicFramePr>
          <p:cNvPr id="5" name="Tabla 4">
            <a:extLst>
              <a:ext uri="{FF2B5EF4-FFF2-40B4-BE49-F238E27FC236}">
                <a16:creationId xmlns:a16="http://schemas.microsoft.com/office/drawing/2014/main" id="{EC795938-358C-F661-7419-C0C35711CAA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79718234"/>
              </p:ext>
            </p:extLst>
          </p:nvPr>
        </p:nvGraphicFramePr>
        <p:xfrm>
          <a:off x="929390" y="4534157"/>
          <a:ext cx="9953468" cy="1346835"/>
        </p:xfrm>
        <a:graphic>
          <a:graphicData uri="http://schemas.openxmlformats.org/drawingml/2006/table">
            <a:tbl>
              <a:tblPr firstRow="1" firstCol="1" bandRow="1">
                <a:tableStyleId>{0E3FDE45-AF77-4B5C-9715-49D594BDF05E}</a:tableStyleId>
              </a:tblPr>
              <a:tblGrid>
                <a:gridCol w="4975600">
                  <a:extLst>
                    <a:ext uri="{9D8B030D-6E8A-4147-A177-3AD203B41FA5}">
                      <a16:colId xmlns:a16="http://schemas.microsoft.com/office/drawing/2014/main" val="1408272766"/>
                    </a:ext>
                  </a:extLst>
                </a:gridCol>
                <a:gridCol w="4977868">
                  <a:extLst>
                    <a:ext uri="{9D8B030D-6E8A-4147-A177-3AD203B41FA5}">
                      <a16:colId xmlns:a16="http://schemas.microsoft.com/office/drawing/2014/main" val="3138337817"/>
                    </a:ext>
                  </a:extLst>
                </a:gridCol>
              </a:tblGrid>
              <a:tr h="44894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Reina de Guamote. Cayetana Quintanilla</a:t>
                      </a:r>
                      <a:endParaRPr lang="es-EC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20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Se entrego Caramelos</a:t>
                      </a:r>
                      <a:endParaRPr lang="es-EC" sz="2000" b="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367393379"/>
                  </a:ext>
                </a:extLst>
              </a:tr>
              <a:tr h="44894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Galte Yaguachi</a:t>
                      </a:r>
                      <a:endParaRPr lang="es-EC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Se entrego un Colcha</a:t>
                      </a:r>
                      <a:endParaRPr lang="es-EC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759323033"/>
                  </a:ext>
                </a:extLst>
              </a:tr>
              <a:tr h="44894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Barrio San Pedro</a:t>
                      </a:r>
                      <a:endParaRPr lang="es-EC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Presente entregado para la Reina del Barrio </a:t>
                      </a:r>
                      <a:endParaRPr lang="es-EC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79443106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1827265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>
            <a:extLst>
              <a:ext uri="{FF2B5EF4-FFF2-40B4-BE49-F238E27FC236}">
                <a16:creationId xmlns:a16="http://schemas.microsoft.com/office/drawing/2014/main" id="{92C6039D-FFB0-B619-5EBD-179BECB3F23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aphicFrame>
        <p:nvGraphicFramePr>
          <p:cNvPr id="4" name="Tabla 3">
            <a:extLst>
              <a:ext uri="{FF2B5EF4-FFF2-40B4-BE49-F238E27FC236}">
                <a16:creationId xmlns:a16="http://schemas.microsoft.com/office/drawing/2014/main" id="{5E394BC1-1C09-BC0A-4D98-F587A99B68D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2801053"/>
              </p:ext>
            </p:extLst>
          </p:nvPr>
        </p:nvGraphicFramePr>
        <p:xfrm>
          <a:off x="179882" y="140844"/>
          <a:ext cx="11902189" cy="3409116"/>
        </p:xfrm>
        <a:graphic>
          <a:graphicData uri="http://schemas.openxmlformats.org/drawingml/2006/table">
            <a:tbl>
              <a:tblPr firstRow="1" firstCol="1" bandRow="1">
                <a:tableStyleId>{0E3FDE45-AF77-4B5C-9715-49D594BDF05E}</a:tableStyleId>
              </a:tblPr>
              <a:tblGrid>
                <a:gridCol w="5949741">
                  <a:extLst>
                    <a:ext uri="{9D8B030D-6E8A-4147-A177-3AD203B41FA5}">
                      <a16:colId xmlns:a16="http://schemas.microsoft.com/office/drawing/2014/main" val="887629139"/>
                    </a:ext>
                  </a:extLst>
                </a:gridCol>
                <a:gridCol w="5952448">
                  <a:extLst>
                    <a:ext uri="{9D8B030D-6E8A-4147-A177-3AD203B41FA5}">
                      <a16:colId xmlns:a16="http://schemas.microsoft.com/office/drawing/2014/main" val="788463402"/>
                    </a:ext>
                  </a:extLst>
                </a:gridCol>
              </a:tblGrid>
              <a:tr h="63106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Lirio San Gonzalo</a:t>
                      </a:r>
                      <a:endParaRPr lang="es-EC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20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Se entrego cemento para la Iglesia de la comunidad </a:t>
                      </a:r>
                      <a:endParaRPr lang="es-EC" sz="2000" b="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650382244"/>
                  </a:ext>
                </a:extLst>
              </a:tr>
              <a:tr h="42102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Pastoral Indígena de Guamote</a:t>
                      </a:r>
                      <a:endParaRPr lang="es-EC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Se entrego Fundas de Caramelos </a:t>
                      </a:r>
                      <a:endParaRPr lang="es-EC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146900611"/>
                  </a:ext>
                </a:extLst>
              </a:tr>
              <a:tr h="42102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Iglesia de Ejército de Salvación</a:t>
                      </a:r>
                      <a:endParaRPr lang="es-EC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Se entrego Funda de caramelos </a:t>
                      </a:r>
                      <a:endParaRPr lang="es-EC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241861337"/>
                  </a:ext>
                </a:extLst>
              </a:tr>
              <a:tr h="42102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Escuela San Pedro de Guamote</a:t>
                      </a:r>
                      <a:endParaRPr lang="es-EC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Se entrego Juguetes </a:t>
                      </a:r>
                      <a:endParaRPr lang="es-EC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740640877"/>
                  </a:ext>
                </a:extLst>
              </a:tr>
              <a:tr h="63106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Niño </a:t>
                      </a:r>
                      <a:r>
                        <a:rPr lang="es-MX" sz="20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Jostin</a:t>
                      </a:r>
                      <a:r>
                        <a:rPr lang="es-MX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Correa Presidente de la U E Velasco Ibarra </a:t>
                      </a:r>
                      <a:endParaRPr lang="es-EC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Se entrego fundas de Caramelos</a:t>
                      </a:r>
                      <a:endParaRPr lang="es-EC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208243460"/>
                  </a:ext>
                </a:extLst>
              </a:tr>
              <a:tr h="42102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Srta. Reina de Carnaval Velasquino</a:t>
                      </a:r>
                      <a:endParaRPr lang="es-EC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Se entrego fundas de Caramelos</a:t>
                      </a:r>
                      <a:endParaRPr lang="es-EC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334742524"/>
                  </a:ext>
                </a:extLst>
              </a:tr>
              <a:tr h="42102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Organización COSISA</a:t>
                      </a:r>
                      <a:endParaRPr lang="es-EC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Se entrego sillas </a:t>
                      </a:r>
                      <a:endParaRPr lang="es-EC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812509608"/>
                  </a:ext>
                </a:extLst>
              </a:tr>
            </a:tbl>
          </a:graphicData>
        </a:graphic>
      </p:graphicFrame>
      <p:graphicFrame>
        <p:nvGraphicFramePr>
          <p:cNvPr id="5" name="Tabla 4">
            <a:extLst>
              <a:ext uri="{FF2B5EF4-FFF2-40B4-BE49-F238E27FC236}">
                <a16:creationId xmlns:a16="http://schemas.microsoft.com/office/drawing/2014/main" id="{B9695FF2-BCD4-29BE-D9FB-98F7DBC86C3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37783108"/>
              </p:ext>
            </p:extLst>
          </p:nvPr>
        </p:nvGraphicFramePr>
        <p:xfrm>
          <a:off x="179882" y="3553184"/>
          <a:ext cx="11902189" cy="2855168"/>
        </p:xfrm>
        <a:graphic>
          <a:graphicData uri="http://schemas.openxmlformats.org/drawingml/2006/table">
            <a:tbl>
              <a:tblPr firstRow="1" firstCol="1" bandRow="1">
                <a:tableStyleId>{0E3FDE45-AF77-4B5C-9715-49D594BDF05E}</a:tableStyleId>
              </a:tblPr>
              <a:tblGrid>
                <a:gridCol w="5949739">
                  <a:extLst>
                    <a:ext uri="{9D8B030D-6E8A-4147-A177-3AD203B41FA5}">
                      <a16:colId xmlns:a16="http://schemas.microsoft.com/office/drawing/2014/main" val="166615229"/>
                    </a:ext>
                  </a:extLst>
                </a:gridCol>
                <a:gridCol w="5952450">
                  <a:extLst>
                    <a:ext uri="{9D8B030D-6E8A-4147-A177-3AD203B41FA5}">
                      <a16:colId xmlns:a16="http://schemas.microsoft.com/office/drawing/2014/main" val="610481468"/>
                    </a:ext>
                  </a:extLst>
                </a:gridCol>
              </a:tblGrid>
              <a:tr h="50645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Santa Cruz de Guamote</a:t>
                      </a:r>
                      <a:endParaRPr lang="es-EC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18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Se entrego 2 puertas, 1 Ventana para la sede del sistema de Riego de la comunidad. </a:t>
                      </a:r>
                      <a:endParaRPr lang="es-EC" sz="1800" b="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286160623"/>
                  </a:ext>
                </a:extLst>
              </a:tr>
              <a:tr h="50645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Reina de Guamote periodo 2022-2023 Srta. Melany </a:t>
                      </a:r>
                      <a:r>
                        <a:rPr lang="es-MX" sz="18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Ayerve</a:t>
                      </a:r>
                      <a:endParaRPr lang="es-EC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18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Se Dono Payasos para el Día del Niño organizado por la Reina</a:t>
                      </a:r>
                      <a:endParaRPr lang="es-EC" sz="1800" b="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776684901"/>
                  </a:ext>
                </a:extLst>
              </a:tr>
              <a:tr h="50645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Red Mundial de Jóvenes Políticos de Chimborazo</a:t>
                      </a:r>
                      <a:endParaRPr lang="es-EC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18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Presentes para apoyar a la Gestión </a:t>
                      </a:r>
                      <a:endParaRPr lang="es-EC" sz="1800" b="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982790457"/>
                  </a:ext>
                </a:extLst>
              </a:tr>
              <a:tr h="1034039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Cd Móviles para el pregón de festividades del Cantón Guamote</a:t>
                      </a:r>
                      <a:endParaRPr lang="es-EC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15000"/>
                        </a:lnSpc>
                        <a:buFont typeface="+mj-lt"/>
                        <a:buAutoNum type="arabicPeriod"/>
                      </a:pPr>
                      <a:r>
                        <a:rPr lang="es-MX" sz="18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Barrio San Juan Centro</a:t>
                      </a:r>
                      <a:endParaRPr lang="es-EC" sz="1800" b="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buFont typeface="+mj-lt"/>
                        <a:buAutoNum type="arabicPeriod"/>
                      </a:pPr>
                      <a:r>
                        <a:rPr lang="es-MX" sz="18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Guamoteños residentes en Quito</a:t>
                      </a:r>
                      <a:endParaRPr lang="es-EC" sz="1800" b="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buFont typeface="+mj-lt"/>
                        <a:buAutoNum type="arabicPeriod"/>
                      </a:pPr>
                      <a:r>
                        <a:rPr lang="es-MX" sz="18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Grupo Red de Jóvenes</a:t>
                      </a:r>
                      <a:endParaRPr lang="es-EC" sz="1800" b="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+mj-lt"/>
                        <a:buAutoNum type="arabicPeriod"/>
                      </a:pPr>
                      <a:r>
                        <a:rPr lang="es-MX" sz="18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Barrio la </a:t>
                      </a:r>
                      <a:r>
                        <a:rPr lang="es-MX" sz="1800" b="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Guadalupa</a:t>
                      </a:r>
                      <a:r>
                        <a:rPr lang="es-MX" sz="18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Parroquia Cebadas. </a:t>
                      </a:r>
                      <a:endParaRPr lang="es-EC" sz="1800" b="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71958849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4675135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>
            <a:extLst>
              <a:ext uri="{FF2B5EF4-FFF2-40B4-BE49-F238E27FC236}">
                <a16:creationId xmlns:a16="http://schemas.microsoft.com/office/drawing/2014/main" id="{4F9D5B1A-0D88-5CB6-BE9F-6759822FFB8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aphicFrame>
        <p:nvGraphicFramePr>
          <p:cNvPr id="4" name="Tabla 3">
            <a:extLst>
              <a:ext uri="{FF2B5EF4-FFF2-40B4-BE49-F238E27FC236}">
                <a16:creationId xmlns:a16="http://schemas.microsoft.com/office/drawing/2014/main" id="{632BCC31-E561-0705-0AC7-A436096583A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79963058"/>
              </p:ext>
            </p:extLst>
          </p:nvPr>
        </p:nvGraphicFramePr>
        <p:xfrm>
          <a:off x="0" y="359577"/>
          <a:ext cx="12192000" cy="5615572"/>
        </p:xfrm>
        <a:graphic>
          <a:graphicData uri="http://schemas.openxmlformats.org/drawingml/2006/table">
            <a:tbl>
              <a:tblPr firstRow="1" firstCol="1" bandRow="1">
                <a:tableStyleId>{0E3FDE45-AF77-4B5C-9715-49D594BDF05E}</a:tableStyleId>
              </a:tblPr>
              <a:tblGrid>
                <a:gridCol w="6094613">
                  <a:extLst>
                    <a:ext uri="{9D8B030D-6E8A-4147-A177-3AD203B41FA5}">
                      <a16:colId xmlns:a16="http://schemas.microsoft.com/office/drawing/2014/main" val="2024586035"/>
                    </a:ext>
                  </a:extLst>
                </a:gridCol>
                <a:gridCol w="6097387">
                  <a:extLst>
                    <a:ext uri="{9D8B030D-6E8A-4147-A177-3AD203B41FA5}">
                      <a16:colId xmlns:a16="http://schemas.microsoft.com/office/drawing/2014/main" val="1909842662"/>
                    </a:ext>
                  </a:extLst>
                </a:gridCol>
              </a:tblGrid>
              <a:tr h="63741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1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Presentes a la Srta. Turismo de Guamote Samanta Guzñay </a:t>
                      </a:r>
                      <a:endParaRPr lang="es-EC" sz="19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579" marR="6457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19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Para el evento realizado en la Parroquia de Cebadas por el día de los Difuntos. </a:t>
                      </a:r>
                      <a:endParaRPr lang="es-EC" sz="1900" b="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579" marR="64579" marT="0" marB="0"/>
                </a:tc>
                <a:extLst>
                  <a:ext uri="{0D108BD9-81ED-4DB2-BD59-A6C34878D82A}">
                    <a16:rowId xmlns:a16="http://schemas.microsoft.com/office/drawing/2014/main" val="712176525"/>
                  </a:ext>
                </a:extLst>
              </a:tr>
              <a:tr h="44491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19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Vicepresidenta de la Parroquia Cebadas</a:t>
                      </a:r>
                      <a:endParaRPr lang="es-EC" sz="19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579" marR="6457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1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Se entrego Cd móvil, para la procesión del día de los difuntos. </a:t>
                      </a:r>
                      <a:endParaRPr lang="es-EC" sz="19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579" marR="64579" marT="0" marB="0"/>
                </a:tc>
                <a:extLst>
                  <a:ext uri="{0D108BD9-81ED-4DB2-BD59-A6C34878D82A}">
                    <a16:rowId xmlns:a16="http://schemas.microsoft.com/office/drawing/2014/main" val="3537160990"/>
                  </a:ext>
                </a:extLst>
              </a:tr>
              <a:tr h="63741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1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Grupo de Judistas de Liga Cantonal Guamote</a:t>
                      </a:r>
                      <a:endParaRPr lang="es-EC" sz="19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579" marR="6457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1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Se cubrió el transporte para su participación en la Provincia del Cañar </a:t>
                      </a:r>
                      <a:endParaRPr lang="es-EC" sz="19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579" marR="64579" marT="0" marB="0"/>
                </a:tc>
                <a:extLst>
                  <a:ext uri="{0D108BD9-81ED-4DB2-BD59-A6C34878D82A}">
                    <a16:rowId xmlns:a16="http://schemas.microsoft.com/office/drawing/2014/main" val="1905942396"/>
                  </a:ext>
                </a:extLst>
              </a:tr>
              <a:tr h="63741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1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Cuerpo de bomberos del Cantón Guamote</a:t>
                      </a:r>
                      <a:endParaRPr lang="es-EC" sz="19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579" marR="64579" marT="0" marB="0"/>
                </a:tc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15000"/>
                        </a:lnSpc>
                        <a:buFont typeface="+mj-lt"/>
                        <a:buAutoNum type="arabicPeriod"/>
                      </a:pPr>
                      <a:r>
                        <a:rPr lang="es-MX" sz="1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Se entrego medallas, por el día del Bombero </a:t>
                      </a:r>
                      <a:endParaRPr lang="es-EC" sz="19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+mj-lt"/>
                        <a:buAutoNum type="arabicPeriod"/>
                      </a:pPr>
                      <a:r>
                        <a:rPr lang="es-MX" sz="1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Premios entregados </a:t>
                      </a:r>
                      <a:endParaRPr lang="es-EC" sz="19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579" marR="64579" marT="0" marB="0"/>
                </a:tc>
                <a:extLst>
                  <a:ext uri="{0D108BD9-81ED-4DB2-BD59-A6C34878D82A}">
                    <a16:rowId xmlns:a16="http://schemas.microsoft.com/office/drawing/2014/main" val="178045284"/>
                  </a:ext>
                </a:extLst>
              </a:tr>
              <a:tr h="44491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1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Unidad Educativa 11 de Noviembre</a:t>
                      </a:r>
                      <a:endParaRPr lang="es-EC" sz="19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579" marR="6457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19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Se entrego un trofeo de reconocimiento</a:t>
                      </a:r>
                      <a:endParaRPr lang="es-EC" sz="19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579" marR="64579" marT="0" marB="0"/>
                </a:tc>
                <a:extLst>
                  <a:ext uri="{0D108BD9-81ED-4DB2-BD59-A6C34878D82A}">
                    <a16:rowId xmlns:a16="http://schemas.microsoft.com/office/drawing/2014/main" val="919612212"/>
                  </a:ext>
                </a:extLst>
              </a:tr>
              <a:tr h="63741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1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Cooperativa de Transporte Guamote</a:t>
                      </a:r>
                      <a:endParaRPr lang="es-EC" sz="19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579" marR="6457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19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Agradecimiento Tradicional, a los priostes de la tercera corrida taurina por las festividades de Cantonización. </a:t>
                      </a:r>
                      <a:endParaRPr lang="es-EC" sz="19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579" marR="64579" marT="0" marB="0"/>
                </a:tc>
                <a:extLst>
                  <a:ext uri="{0D108BD9-81ED-4DB2-BD59-A6C34878D82A}">
                    <a16:rowId xmlns:a16="http://schemas.microsoft.com/office/drawing/2014/main" val="2274622868"/>
                  </a:ext>
                </a:extLst>
              </a:tr>
              <a:tr h="44491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1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Iglesia Evangélica Vida Abundante  </a:t>
                      </a:r>
                      <a:endParaRPr lang="es-EC" sz="19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579" marR="6457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1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Se entrego reconocimiento por su aniversario</a:t>
                      </a:r>
                      <a:endParaRPr lang="es-EC" sz="19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579" marR="64579" marT="0" marB="0"/>
                </a:tc>
                <a:extLst>
                  <a:ext uri="{0D108BD9-81ED-4DB2-BD59-A6C34878D82A}">
                    <a16:rowId xmlns:a16="http://schemas.microsoft.com/office/drawing/2014/main" val="2854322398"/>
                  </a:ext>
                </a:extLst>
              </a:tr>
              <a:tr h="44491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1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Unidad Educativa Achullay</a:t>
                      </a:r>
                      <a:endParaRPr lang="es-EC" sz="19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579" marR="6457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1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Se entrego Trofeo</a:t>
                      </a:r>
                      <a:endParaRPr lang="es-EC" sz="19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579" marR="64579" marT="0" marB="0"/>
                </a:tc>
                <a:extLst>
                  <a:ext uri="{0D108BD9-81ED-4DB2-BD59-A6C34878D82A}">
                    <a16:rowId xmlns:a16="http://schemas.microsoft.com/office/drawing/2014/main" val="1882037874"/>
                  </a:ext>
                </a:extLst>
              </a:tr>
              <a:tr h="63741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1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Liga Deportiva Cantonal de Guamote</a:t>
                      </a:r>
                      <a:endParaRPr lang="es-EC" sz="19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579" marR="6457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1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Se entrego presentes para el bingo bailable, para sacar fondos en beneficios de los deportistas de atletismo y futbol.</a:t>
                      </a:r>
                      <a:endParaRPr lang="es-EC" sz="19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579" marR="64579" marT="0" marB="0"/>
                </a:tc>
                <a:extLst>
                  <a:ext uri="{0D108BD9-81ED-4DB2-BD59-A6C34878D82A}">
                    <a16:rowId xmlns:a16="http://schemas.microsoft.com/office/drawing/2014/main" val="3587597886"/>
                  </a:ext>
                </a:extLst>
              </a:tr>
              <a:tr h="44491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1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Cantonización de Guamote</a:t>
                      </a:r>
                      <a:endParaRPr lang="es-EC" sz="19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579" marR="6457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19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Primera corrida Taurina por la Cantonización de Guamote</a:t>
                      </a:r>
                      <a:endParaRPr lang="es-EC" sz="19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579" marR="64579" marT="0" marB="0"/>
                </a:tc>
                <a:extLst>
                  <a:ext uri="{0D108BD9-81ED-4DB2-BD59-A6C34878D82A}">
                    <a16:rowId xmlns:a16="http://schemas.microsoft.com/office/drawing/2014/main" val="203662178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1543124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>
            <a:extLst>
              <a:ext uri="{FF2B5EF4-FFF2-40B4-BE49-F238E27FC236}">
                <a16:creationId xmlns:a16="http://schemas.microsoft.com/office/drawing/2014/main" id="{C8A7BA7A-36D1-738A-485C-200D6DC38C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aphicFrame>
        <p:nvGraphicFramePr>
          <p:cNvPr id="4" name="Tabla 3">
            <a:extLst>
              <a:ext uri="{FF2B5EF4-FFF2-40B4-BE49-F238E27FC236}">
                <a16:creationId xmlns:a16="http://schemas.microsoft.com/office/drawing/2014/main" id="{69102AC6-B9A3-ACA3-B499-14823DA0EEC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72474062"/>
              </p:ext>
            </p:extLst>
          </p:nvPr>
        </p:nvGraphicFramePr>
        <p:xfrm>
          <a:off x="1042816" y="943079"/>
          <a:ext cx="10289748" cy="4483362"/>
        </p:xfrm>
        <a:graphic>
          <a:graphicData uri="http://schemas.openxmlformats.org/drawingml/2006/table">
            <a:tbl>
              <a:tblPr firstRow="1" firstCol="1" bandRow="1">
                <a:tableStyleId>{0E3FDE45-AF77-4B5C-9715-49D594BDF05E}</a:tableStyleId>
              </a:tblPr>
              <a:tblGrid>
                <a:gridCol w="5143702">
                  <a:extLst>
                    <a:ext uri="{9D8B030D-6E8A-4147-A177-3AD203B41FA5}">
                      <a16:colId xmlns:a16="http://schemas.microsoft.com/office/drawing/2014/main" val="3210945789"/>
                    </a:ext>
                  </a:extLst>
                </a:gridCol>
                <a:gridCol w="5146046">
                  <a:extLst>
                    <a:ext uri="{9D8B030D-6E8A-4147-A177-3AD203B41FA5}">
                      <a16:colId xmlns:a16="http://schemas.microsoft.com/office/drawing/2014/main" val="1656695476"/>
                    </a:ext>
                  </a:extLst>
                </a:gridCol>
              </a:tblGrid>
              <a:tr h="48325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Unidad educativa de Guazan Santa Clarita</a:t>
                      </a:r>
                      <a:endParaRPr lang="es-EC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20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Se entrego Caramelos </a:t>
                      </a:r>
                      <a:endParaRPr lang="es-EC" sz="2000" b="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726414866"/>
                  </a:ext>
                </a:extLst>
              </a:tr>
              <a:tr h="48325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Unidad Educativa Atahualpa</a:t>
                      </a:r>
                      <a:endParaRPr lang="es-EC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Se entrego Presente por su Aniversario </a:t>
                      </a:r>
                      <a:endParaRPr lang="es-EC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315970236"/>
                  </a:ext>
                </a:extLst>
              </a:tr>
              <a:tr h="72434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Atapo el Carmen </a:t>
                      </a:r>
                      <a:endParaRPr lang="es-EC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Se entrego refrigerios para la clausura del Campamento Juvenil de la iglesia. </a:t>
                      </a:r>
                      <a:endParaRPr lang="es-EC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645621831"/>
                  </a:ext>
                </a:extLst>
              </a:tr>
              <a:tr h="110165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Sumak Ñusta Srta. Margoth Tenesaca </a:t>
                      </a:r>
                      <a:endParaRPr lang="es-EC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Se entrego refrigerios, sonido y pantalla para que lleve a cabo el Proyecto Ñusta Cine en las comunidades del Cantón. </a:t>
                      </a:r>
                      <a:endParaRPr lang="es-EC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440816896"/>
                  </a:ext>
                </a:extLst>
              </a:tr>
              <a:tr h="72434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Radio La Voz de Guamote</a:t>
                      </a:r>
                      <a:endParaRPr lang="es-EC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Se entrego Placa de recogimiento por el aniversario</a:t>
                      </a:r>
                      <a:endParaRPr lang="es-EC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311345098"/>
                  </a:ext>
                </a:extLst>
              </a:tr>
              <a:tr h="48325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Centro de Salud San Miguel de Pomachaca</a:t>
                      </a:r>
                      <a:endParaRPr lang="es-EC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Se entrego medallas</a:t>
                      </a:r>
                      <a:endParaRPr lang="es-EC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276904180"/>
                  </a:ext>
                </a:extLst>
              </a:tr>
              <a:tr h="48325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Dia Internacional de la No Violencia </a:t>
                      </a:r>
                      <a:endParaRPr lang="es-EC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Se entrego refrigerios para los asistentes </a:t>
                      </a:r>
                      <a:endParaRPr lang="es-EC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829309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4834516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195ED3AE-2E75-0A5B-A375-27E8FD247EC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77562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Imagen 13">
            <a:extLst>
              <a:ext uri="{FF2B5EF4-FFF2-40B4-BE49-F238E27FC236}">
                <a16:creationId xmlns:a16="http://schemas.microsoft.com/office/drawing/2014/main" id="{07D10303-49B3-1B31-9268-2D83F12BC5E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aphicFrame>
        <p:nvGraphicFramePr>
          <p:cNvPr id="8" name="Tabla 7">
            <a:extLst>
              <a:ext uri="{FF2B5EF4-FFF2-40B4-BE49-F238E27FC236}">
                <a16:creationId xmlns:a16="http://schemas.microsoft.com/office/drawing/2014/main" id="{97830B00-644C-70F2-386F-FD4BC761487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17180124"/>
              </p:ext>
            </p:extLst>
          </p:nvPr>
        </p:nvGraphicFramePr>
        <p:xfrm>
          <a:off x="972425" y="566766"/>
          <a:ext cx="6987352" cy="2221405"/>
        </p:xfrm>
        <a:graphic>
          <a:graphicData uri="http://schemas.openxmlformats.org/drawingml/2006/table">
            <a:tbl>
              <a:tblPr firstRow="1" firstCol="1" bandRow="1">
                <a:tableStyleId>{0E3FDE45-AF77-4B5C-9715-49D594BDF05E}</a:tableStyleId>
              </a:tblPr>
              <a:tblGrid>
                <a:gridCol w="3493676">
                  <a:extLst>
                    <a:ext uri="{9D8B030D-6E8A-4147-A177-3AD203B41FA5}">
                      <a16:colId xmlns:a16="http://schemas.microsoft.com/office/drawing/2014/main" val="1499270474"/>
                    </a:ext>
                  </a:extLst>
                </a:gridCol>
                <a:gridCol w="3493676">
                  <a:extLst>
                    <a:ext uri="{9D8B030D-6E8A-4147-A177-3AD203B41FA5}">
                      <a16:colId xmlns:a16="http://schemas.microsoft.com/office/drawing/2014/main" val="550799270"/>
                    </a:ext>
                  </a:extLst>
                </a:gridCol>
              </a:tblGrid>
              <a:tr h="444281">
                <a:tc rowSpan="5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Comisiones que presido </a:t>
                      </a:r>
                      <a:endParaRPr lang="es-EC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2000" b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Equidad de Género </a:t>
                      </a:r>
                      <a:endParaRPr lang="es-EC" sz="2000" b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11792674"/>
                  </a:ext>
                </a:extLst>
              </a:tr>
              <a:tr h="444281">
                <a:tc v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20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Control y Fiscalización </a:t>
                      </a:r>
                      <a:endParaRPr lang="es-EC" sz="2000" b="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679287087"/>
                  </a:ext>
                </a:extLst>
              </a:tr>
              <a:tr h="444281">
                <a:tc v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2000" b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Conmemoraciones</a:t>
                      </a:r>
                      <a:endParaRPr lang="es-EC" sz="2000" b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096453681"/>
                  </a:ext>
                </a:extLst>
              </a:tr>
              <a:tr h="444281">
                <a:tc v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20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Turismo</a:t>
                      </a:r>
                      <a:endParaRPr lang="es-EC" sz="2000" b="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932420252"/>
                  </a:ext>
                </a:extLst>
              </a:tr>
              <a:tr h="444281">
                <a:tc v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20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Ordenamiento Territorial</a:t>
                      </a:r>
                      <a:endParaRPr lang="es-EC" sz="2000" b="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718013878"/>
                  </a:ext>
                </a:extLst>
              </a:tr>
            </a:tbl>
          </a:graphicData>
        </a:graphic>
      </p:graphicFrame>
      <p:graphicFrame>
        <p:nvGraphicFramePr>
          <p:cNvPr id="10" name="Tabla 9">
            <a:extLst>
              <a:ext uri="{FF2B5EF4-FFF2-40B4-BE49-F238E27FC236}">
                <a16:creationId xmlns:a16="http://schemas.microsoft.com/office/drawing/2014/main" id="{931C10F1-B481-82A1-D3D9-65A8E83D5D3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97792901"/>
              </p:ext>
            </p:extLst>
          </p:nvPr>
        </p:nvGraphicFramePr>
        <p:xfrm>
          <a:off x="972425" y="3662582"/>
          <a:ext cx="6987352" cy="2221405"/>
        </p:xfrm>
        <a:graphic>
          <a:graphicData uri="http://schemas.openxmlformats.org/drawingml/2006/table">
            <a:tbl>
              <a:tblPr firstRow="1" firstCol="1" bandRow="1">
                <a:tableStyleId>{0E3FDE45-AF77-4B5C-9715-49D594BDF05E}</a:tableStyleId>
              </a:tblPr>
              <a:tblGrid>
                <a:gridCol w="3493676">
                  <a:extLst>
                    <a:ext uri="{9D8B030D-6E8A-4147-A177-3AD203B41FA5}">
                      <a16:colId xmlns:a16="http://schemas.microsoft.com/office/drawing/2014/main" val="993170614"/>
                    </a:ext>
                  </a:extLst>
                </a:gridCol>
                <a:gridCol w="3493676">
                  <a:extLst>
                    <a:ext uri="{9D8B030D-6E8A-4147-A177-3AD203B41FA5}">
                      <a16:colId xmlns:a16="http://schemas.microsoft.com/office/drawing/2014/main" val="823811016"/>
                    </a:ext>
                  </a:extLst>
                </a:gridCol>
              </a:tblGrid>
              <a:tr h="735337">
                <a:tc rowSpan="3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2000" kern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Sesiones de Concejo </a:t>
                      </a:r>
                      <a:endParaRPr lang="es-EC" sz="20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2000" b="0" kern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sesión Conmemorativa</a:t>
                      </a:r>
                      <a:endParaRPr lang="es-EC" sz="2000" b="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105025755"/>
                  </a:ext>
                </a:extLst>
              </a:tr>
              <a:tr h="741258">
                <a:tc v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2000" kern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34 sesiones Ordinarias </a:t>
                      </a:r>
                      <a:endParaRPr lang="es-EC" sz="20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343863771"/>
                  </a:ext>
                </a:extLst>
              </a:tr>
              <a:tr h="744810">
                <a:tc v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2000" kern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 sesiones extraordinarias </a:t>
                      </a:r>
                      <a:endParaRPr lang="es-EC" sz="20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741167580"/>
                  </a:ext>
                </a:extLst>
              </a:tr>
            </a:tbl>
          </a:graphicData>
        </a:graphic>
      </p:graphicFrame>
      <p:sp>
        <p:nvSpPr>
          <p:cNvPr id="12" name="CuadroTexto 11">
            <a:extLst>
              <a:ext uri="{FF2B5EF4-FFF2-40B4-BE49-F238E27FC236}">
                <a16:creationId xmlns:a16="http://schemas.microsoft.com/office/drawing/2014/main" id="{2D550180-FDBB-4262-E56B-0DC346ABE3A1}"/>
              </a:ext>
            </a:extLst>
          </p:cNvPr>
          <p:cNvSpPr txBox="1"/>
          <p:nvPr/>
        </p:nvSpPr>
        <p:spPr>
          <a:xfrm>
            <a:off x="972425" y="3150448"/>
            <a:ext cx="46039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dirty="0"/>
              <a:t>SEGÚN EL ART. 58 DEL COOTAD </a:t>
            </a:r>
          </a:p>
        </p:txBody>
      </p:sp>
    </p:spTree>
    <p:extLst>
      <p:ext uri="{BB962C8B-B14F-4D97-AF65-F5344CB8AC3E}">
        <p14:creationId xmlns:p14="http://schemas.microsoft.com/office/powerpoint/2010/main" val="40679875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C191FA9D-81F2-9B83-6C33-95DFA530172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16208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n 8">
            <a:extLst>
              <a:ext uri="{FF2B5EF4-FFF2-40B4-BE49-F238E27FC236}">
                <a16:creationId xmlns:a16="http://schemas.microsoft.com/office/drawing/2014/main" id="{A700A6D1-4712-465C-8314-BF3C4856AB9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aphicFrame>
        <p:nvGraphicFramePr>
          <p:cNvPr id="6" name="Tabla 5">
            <a:extLst>
              <a:ext uri="{FF2B5EF4-FFF2-40B4-BE49-F238E27FC236}">
                <a16:creationId xmlns:a16="http://schemas.microsoft.com/office/drawing/2014/main" id="{57185E54-A72C-716F-5E55-02065DDC05E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13795561"/>
              </p:ext>
            </p:extLst>
          </p:nvPr>
        </p:nvGraphicFramePr>
        <p:xfrm>
          <a:off x="164498" y="629418"/>
          <a:ext cx="6807111" cy="5239398"/>
        </p:xfrm>
        <a:graphic>
          <a:graphicData uri="http://schemas.openxmlformats.org/drawingml/2006/table">
            <a:tbl>
              <a:tblPr firstRow="1" firstCol="1" bandRow="1">
                <a:tableStyleId>{0E3FDE45-AF77-4B5C-9715-49D594BDF05E}</a:tableStyleId>
              </a:tblPr>
              <a:tblGrid>
                <a:gridCol w="3402778">
                  <a:extLst>
                    <a:ext uri="{9D8B030D-6E8A-4147-A177-3AD203B41FA5}">
                      <a16:colId xmlns:a16="http://schemas.microsoft.com/office/drawing/2014/main" val="3955007453"/>
                    </a:ext>
                  </a:extLst>
                </a:gridCol>
                <a:gridCol w="3404333">
                  <a:extLst>
                    <a:ext uri="{9D8B030D-6E8A-4147-A177-3AD203B41FA5}">
                      <a16:colId xmlns:a16="http://schemas.microsoft.com/office/drawing/2014/main" val="3232065307"/>
                    </a:ext>
                  </a:extLst>
                </a:gridCol>
              </a:tblGrid>
              <a:tr h="26470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2000" kern="0" dirty="0">
                          <a:effectLst/>
                        </a:rPr>
                        <a:t>Actividad</a:t>
                      </a:r>
                      <a:endParaRPr lang="es-EC" sz="20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2000" kern="0" dirty="0">
                          <a:effectLst/>
                        </a:rPr>
                        <a:t>Descripción</a:t>
                      </a:r>
                      <a:endParaRPr lang="es-EC" sz="20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792046544"/>
                  </a:ext>
                </a:extLst>
              </a:tr>
              <a:tr h="2026425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2000" kern="0" dirty="0">
                          <a:effectLst/>
                        </a:rPr>
                        <a:t>Delegación</a:t>
                      </a:r>
                      <a:endParaRPr lang="es-EC" sz="20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2000" kern="0" dirty="0">
                          <a:effectLst/>
                        </a:rPr>
                        <a:t>Evento de Difusión de la Agenda Nacional para la Igualdad de Género 2021-2025 dirigido a las Autoridades de los Gobiernos Autónomos Descentralizados</a:t>
                      </a:r>
                      <a:endParaRPr lang="es-EC" sz="20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631165423"/>
                  </a:ext>
                </a:extLst>
              </a:tr>
              <a:tr h="1515504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2000" kern="0">
                          <a:effectLst/>
                        </a:rPr>
                        <a:t>Sesión extraordinaria</a:t>
                      </a:r>
                      <a:endParaRPr lang="es-EC" sz="20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2000" kern="0">
                          <a:effectLst/>
                        </a:rPr>
                        <a:t>Análisis y definición de las problemáticas de los grupos de atención prioritaria del cantón Guamote, para hacerlo visible en el PDOT</a:t>
                      </a:r>
                      <a:endParaRPr lang="es-EC" sz="20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378471137"/>
                  </a:ext>
                </a:extLst>
              </a:tr>
              <a:tr h="1260043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2000" kern="0">
                          <a:effectLst/>
                        </a:rPr>
                        <a:t>Sesión extraordinaria </a:t>
                      </a:r>
                      <a:endParaRPr lang="es-EC" sz="20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2000" kern="0" dirty="0">
                          <a:effectLst/>
                        </a:rPr>
                        <a:t>Para coordinar el evento de la toma de mando por parte del programa Por ser Niña de Plan Internacional. </a:t>
                      </a:r>
                      <a:endParaRPr lang="es-EC" sz="20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908154905"/>
                  </a:ext>
                </a:extLst>
              </a:tr>
            </a:tbl>
          </a:graphicData>
        </a:graphic>
      </p:graphicFrame>
      <p:graphicFrame>
        <p:nvGraphicFramePr>
          <p:cNvPr id="7" name="Tabla 6">
            <a:extLst>
              <a:ext uri="{FF2B5EF4-FFF2-40B4-BE49-F238E27FC236}">
                <a16:creationId xmlns:a16="http://schemas.microsoft.com/office/drawing/2014/main" id="{A9AB114F-4738-53E5-5107-BDF33B9C383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40679634"/>
              </p:ext>
            </p:extLst>
          </p:nvPr>
        </p:nvGraphicFramePr>
        <p:xfrm>
          <a:off x="6971609" y="869430"/>
          <a:ext cx="4200396" cy="4999386"/>
        </p:xfrm>
        <a:graphic>
          <a:graphicData uri="http://schemas.openxmlformats.org/drawingml/2006/table">
            <a:tbl>
              <a:tblPr firstRow="1" firstCol="1" bandRow="1">
                <a:tableStyleId>{0E3FDE45-AF77-4B5C-9715-49D594BDF05E}</a:tableStyleId>
              </a:tblPr>
              <a:tblGrid>
                <a:gridCol w="2099720">
                  <a:extLst>
                    <a:ext uri="{9D8B030D-6E8A-4147-A177-3AD203B41FA5}">
                      <a16:colId xmlns:a16="http://schemas.microsoft.com/office/drawing/2014/main" val="2229928292"/>
                    </a:ext>
                  </a:extLst>
                </a:gridCol>
                <a:gridCol w="2100676">
                  <a:extLst>
                    <a:ext uri="{9D8B030D-6E8A-4147-A177-3AD203B41FA5}">
                      <a16:colId xmlns:a16="http://schemas.microsoft.com/office/drawing/2014/main" val="2885464252"/>
                    </a:ext>
                  </a:extLst>
                </a:gridCol>
              </a:tblGrid>
              <a:tr h="3672347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2000" kern="0" dirty="0">
                          <a:effectLst/>
                        </a:rPr>
                        <a:t>Sesión extraordinaria </a:t>
                      </a:r>
                      <a:endParaRPr lang="es-EC" sz="20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2000" b="0" kern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Para determinar acuerdos y resoluciones de parte del Sistema de protección integral en la creación del PDOT, para determinar el Eje Igualdad de Género. </a:t>
                      </a:r>
                      <a:endParaRPr lang="es-EC" sz="2000" b="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182700362"/>
                  </a:ext>
                </a:extLst>
              </a:tr>
              <a:tr h="1327039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2000" kern="0" dirty="0">
                          <a:effectLst/>
                        </a:rPr>
                        <a:t>Evento</a:t>
                      </a:r>
                      <a:endParaRPr lang="es-EC" sz="20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2000" kern="0" dirty="0">
                          <a:effectLst/>
                        </a:rPr>
                        <a:t>Organización del Evento por el día internacional de la NO VIOLENCIA  </a:t>
                      </a:r>
                      <a:endParaRPr lang="es-EC" sz="20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2216634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143995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0A59C637-3982-812E-2177-0A26D535166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37193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>
            <a:extLst>
              <a:ext uri="{FF2B5EF4-FFF2-40B4-BE49-F238E27FC236}">
                <a16:creationId xmlns:a16="http://schemas.microsoft.com/office/drawing/2014/main" id="{0AB99A8A-9687-8311-358D-C6585219072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aphicFrame>
        <p:nvGraphicFramePr>
          <p:cNvPr id="4" name="Tabla 3">
            <a:extLst>
              <a:ext uri="{FF2B5EF4-FFF2-40B4-BE49-F238E27FC236}">
                <a16:creationId xmlns:a16="http://schemas.microsoft.com/office/drawing/2014/main" id="{BF2D5D05-1927-B5F7-6672-258C5AE3D8C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09279348"/>
              </p:ext>
            </p:extLst>
          </p:nvPr>
        </p:nvGraphicFramePr>
        <p:xfrm>
          <a:off x="1484026" y="684273"/>
          <a:ext cx="8844197" cy="5194857"/>
        </p:xfrm>
        <a:graphic>
          <a:graphicData uri="http://schemas.openxmlformats.org/drawingml/2006/table">
            <a:tbl>
              <a:tblPr firstRow="1" firstCol="1" bandRow="1">
                <a:tableStyleId>{0E3FDE45-AF77-4B5C-9715-49D594BDF05E}</a:tableStyleId>
              </a:tblPr>
              <a:tblGrid>
                <a:gridCol w="4421089">
                  <a:extLst>
                    <a:ext uri="{9D8B030D-6E8A-4147-A177-3AD203B41FA5}">
                      <a16:colId xmlns:a16="http://schemas.microsoft.com/office/drawing/2014/main" val="4151101017"/>
                    </a:ext>
                  </a:extLst>
                </a:gridCol>
                <a:gridCol w="4423108">
                  <a:extLst>
                    <a:ext uri="{9D8B030D-6E8A-4147-A177-3AD203B41FA5}">
                      <a16:colId xmlns:a16="http://schemas.microsoft.com/office/drawing/2014/main" val="70280720"/>
                    </a:ext>
                  </a:extLst>
                </a:gridCol>
              </a:tblGrid>
              <a:tr h="32531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2000">
                          <a:effectLst/>
                        </a:rPr>
                        <a:t>Actividad</a:t>
                      </a:r>
                      <a:endParaRPr lang="es-EC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2000">
                          <a:effectLst/>
                        </a:rPr>
                        <a:t>Descripción</a:t>
                      </a:r>
                      <a:endParaRPr lang="es-EC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134772599"/>
                  </a:ext>
                </a:extLst>
              </a:tr>
              <a:tr h="138639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2000" dirty="0">
                          <a:effectLst/>
                        </a:rPr>
                        <a:t>Invitaciones a diferentes gremios</a:t>
                      </a:r>
                      <a:endParaRPr lang="es-EC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2000" dirty="0">
                          <a:effectLst/>
                        </a:rPr>
                        <a:t>Solicitudes, de Danzas, Participación en el Desfile Militar, Toros, Elección de la reina, Sumak Warmi Etc. </a:t>
                      </a:r>
                      <a:endParaRPr lang="es-EC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085672846"/>
                  </a:ext>
                </a:extLst>
              </a:tr>
              <a:tr h="138639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2000">
                          <a:effectLst/>
                        </a:rPr>
                        <a:t>Convocatorias a la ciudadanía, Barrios, Comités, Gremios, etc. </a:t>
                      </a:r>
                      <a:endParaRPr lang="es-EC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2000">
                          <a:effectLst/>
                        </a:rPr>
                        <a:t>Para la Organización de las diferentes actividades artísticas de las festividades del Septuagésimo Noveno Aniversario.  </a:t>
                      </a:r>
                      <a:endParaRPr lang="es-EC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109673991"/>
                  </a:ext>
                </a:extLst>
              </a:tr>
              <a:tr h="209378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2000">
                          <a:effectLst/>
                        </a:rPr>
                        <a:t>Solicitud entregada a Alcaldía</a:t>
                      </a:r>
                      <a:endParaRPr lang="es-EC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2000" dirty="0">
                          <a:effectLst/>
                        </a:rPr>
                        <a:t>Se haga cumplir con lo que determina el Contrato de festividades de Cantonización 2023, por cuanto se presento una serie de inconvenientes desde el primer día de festividades. </a:t>
                      </a:r>
                      <a:endParaRPr lang="es-EC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0178981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9569053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0220E34B-6718-22EF-2086-1CC8F6D71CB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306189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>
            <a:extLst>
              <a:ext uri="{FF2B5EF4-FFF2-40B4-BE49-F238E27FC236}">
                <a16:creationId xmlns:a16="http://schemas.microsoft.com/office/drawing/2014/main" id="{2D94437A-AEFC-DC2B-A118-3DDC7258DF7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aphicFrame>
        <p:nvGraphicFramePr>
          <p:cNvPr id="4" name="Tabla 3">
            <a:extLst>
              <a:ext uri="{FF2B5EF4-FFF2-40B4-BE49-F238E27FC236}">
                <a16:creationId xmlns:a16="http://schemas.microsoft.com/office/drawing/2014/main" id="{17F8A8B9-6DA0-9EBE-644B-46478A43E11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90107403"/>
              </p:ext>
            </p:extLst>
          </p:nvPr>
        </p:nvGraphicFramePr>
        <p:xfrm>
          <a:off x="407232" y="494774"/>
          <a:ext cx="11377535" cy="5497195"/>
        </p:xfrm>
        <a:graphic>
          <a:graphicData uri="http://schemas.openxmlformats.org/drawingml/2006/table">
            <a:tbl>
              <a:tblPr firstRow="1" firstCol="1" bandRow="1">
                <a:tableStyleId>{0E3FDE45-AF77-4B5C-9715-49D594BDF05E}</a:tableStyleId>
              </a:tblPr>
              <a:tblGrid>
                <a:gridCol w="5687470">
                  <a:extLst>
                    <a:ext uri="{9D8B030D-6E8A-4147-A177-3AD203B41FA5}">
                      <a16:colId xmlns:a16="http://schemas.microsoft.com/office/drawing/2014/main" val="3869994157"/>
                    </a:ext>
                  </a:extLst>
                </a:gridCol>
                <a:gridCol w="5690065">
                  <a:extLst>
                    <a:ext uri="{9D8B030D-6E8A-4147-A177-3AD203B41FA5}">
                      <a16:colId xmlns:a16="http://schemas.microsoft.com/office/drawing/2014/main" val="235380546"/>
                    </a:ext>
                  </a:extLst>
                </a:gridCol>
              </a:tblGrid>
              <a:tr h="11421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2000" dirty="0">
                          <a:effectLst/>
                        </a:rPr>
                        <a:t>Actividad</a:t>
                      </a:r>
                      <a:endParaRPr lang="es-EC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717" marR="477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2000">
                          <a:effectLst/>
                        </a:rPr>
                        <a:t>Descripción</a:t>
                      </a:r>
                      <a:endParaRPr lang="es-EC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717" marR="47717" marT="0" marB="0"/>
                </a:tc>
                <a:extLst>
                  <a:ext uri="{0D108BD9-81ED-4DB2-BD59-A6C34878D82A}">
                    <a16:rowId xmlns:a16="http://schemas.microsoft.com/office/drawing/2014/main" val="3381274870"/>
                  </a:ext>
                </a:extLst>
              </a:tr>
              <a:tr h="133365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2000" dirty="0">
                          <a:effectLst/>
                        </a:rPr>
                        <a:t>Sesión Ordinaria </a:t>
                      </a:r>
                      <a:endParaRPr lang="es-EC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717" marR="47717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2000" dirty="0">
                          <a:effectLst/>
                        </a:rPr>
                        <a:t>Análisis de las problemáticas que aquejan a la sociedad como en duplicidad en los cobros prediales, errores de forma en claves catastrales, proyectos de subdivisiones y determinación d áreas verdes </a:t>
                      </a:r>
                      <a:endParaRPr lang="es-EC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717" marR="47717" marT="0" marB="0"/>
                </a:tc>
                <a:extLst>
                  <a:ext uri="{0D108BD9-81ED-4DB2-BD59-A6C34878D82A}">
                    <a16:rowId xmlns:a16="http://schemas.microsoft.com/office/drawing/2014/main" val="4177417048"/>
                  </a:ext>
                </a:extLst>
              </a:tr>
              <a:tr h="35810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2000" dirty="0">
                          <a:effectLst/>
                        </a:rPr>
                        <a:t>Sesión Ordinaria </a:t>
                      </a:r>
                      <a:endParaRPr lang="es-EC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717" marR="47717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2000">
                          <a:effectLst/>
                        </a:rPr>
                        <a:t>Análisis de la reforma de la ordenanza de uso de la vía publica </a:t>
                      </a:r>
                      <a:endParaRPr lang="es-EC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717" marR="47717" marT="0" marB="0"/>
                </a:tc>
                <a:extLst>
                  <a:ext uri="{0D108BD9-81ED-4DB2-BD59-A6C34878D82A}">
                    <a16:rowId xmlns:a16="http://schemas.microsoft.com/office/drawing/2014/main" val="4197975073"/>
                  </a:ext>
                </a:extLst>
              </a:tr>
              <a:tr h="1699489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2000">
                          <a:effectLst/>
                        </a:rPr>
                        <a:t>Sesión Ordinaria </a:t>
                      </a:r>
                      <a:endParaRPr lang="es-EC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717" marR="47717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2000" dirty="0">
                          <a:effectLst/>
                        </a:rPr>
                        <a:t>Análisis de las problemáticas que aquejan a la sociedad como en duplicidad en los cobros prediales, errores de forma en claves catastrales, proyectos de subdivisiones y determinación d áreas verdes alcantarillado y asentamientos humanos en el Cantón Guamote os </a:t>
                      </a:r>
                      <a:endParaRPr lang="es-EC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717" marR="47717" marT="0" marB="0"/>
                </a:tc>
                <a:extLst>
                  <a:ext uri="{0D108BD9-81ED-4DB2-BD59-A6C34878D82A}">
                    <a16:rowId xmlns:a16="http://schemas.microsoft.com/office/drawing/2014/main" val="3133188575"/>
                  </a:ext>
                </a:extLst>
              </a:tr>
              <a:tr h="845879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2000">
                          <a:effectLst/>
                        </a:rPr>
                        <a:t>Sesión extraordinaria </a:t>
                      </a:r>
                      <a:endParaRPr lang="es-EC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717" marR="47717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2000" dirty="0">
                          <a:effectLst/>
                        </a:rPr>
                        <a:t>Para determinar acuerdos y resoluciones de parte del Sistema de protección integral en la creación del PDOT, para determinar el Eje Igualdad de Género. </a:t>
                      </a:r>
                      <a:endParaRPr lang="es-EC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717" marR="47717" marT="0" marB="0"/>
                </a:tc>
                <a:extLst>
                  <a:ext uri="{0D108BD9-81ED-4DB2-BD59-A6C34878D82A}">
                    <a16:rowId xmlns:a16="http://schemas.microsoft.com/office/drawing/2014/main" val="49958796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0482180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>
            <a:extLst>
              <a:ext uri="{FF2B5EF4-FFF2-40B4-BE49-F238E27FC236}">
                <a16:creationId xmlns:a16="http://schemas.microsoft.com/office/drawing/2014/main" id="{5360A33E-BD70-8233-7E38-A787C7B3FDB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1104560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245</TotalTime>
  <Words>1223</Words>
  <Application>Microsoft Office PowerPoint</Application>
  <PresentationFormat>Panorámica</PresentationFormat>
  <Paragraphs>151</Paragraphs>
  <Slides>18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18</vt:i4>
      </vt:variant>
    </vt:vector>
  </HeadingPairs>
  <TitlesOfParts>
    <vt:vector size="23" baseType="lpstr">
      <vt:lpstr>Arial</vt:lpstr>
      <vt:lpstr>Calibri</vt:lpstr>
      <vt:lpstr>Calibri Light</vt:lpstr>
      <vt:lpstr>Times New Roman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fixpc</dc:creator>
  <cp:lastModifiedBy>fixpc</cp:lastModifiedBy>
  <cp:revision>37</cp:revision>
  <dcterms:created xsi:type="dcterms:W3CDTF">2024-05-09T16:10:31Z</dcterms:created>
  <dcterms:modified xsi:type="dcterms:W3CDTF">2024-05-09T20:16:28Z</dcterms:modified>
</cp:coreProperties>
</file>